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57" r:id="rId4"/>
    <p:sldId id="258" r:id="rId5"/>
    <p:sldId id="270" r:id="rId6"/>
    <p:sldId id="272" r:id="rId7"/>
    <p:sldId id="273" r:id="rId8"/>
    <p:sldId id="271" r:id="rId9"/>
    <p:sldId id="274" r:id="rId10"/>
    <p:sldId id="263" r:id="rId11"/>
    <p:sldId id="264" r:id="rId12"/>
    <p:sldId id="265" r:id="rId13"/>
    <p:sldId id="27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B53"/>
    <a:srgbClr val="80B800"/>
    <a:srgbClr val="00A6EC"/>
    <a:srgbClr val="FFB400"/>
    <a:srgbClr val="F6501A"/>
    <a:srgbClr val="F8A991"/>
    <a:srgbClr val="6264A7"/>
    <a:srgbClr val="6364A7"/>
    <a:srgbClr val="8081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s-Latn-BA"/>
              <a:t>Kliknite kako biste dodali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147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628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5842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62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0531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7797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4697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8454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0386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7445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s-Latn-BA"/>
              <a:t>Kliknite na ikonu kako biste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294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70AE-1C17-4D52-9336-A35E5FD33A8C}" type="datetimeFigureOut">
              <a:rPr lang="bs-Latn-BA" smtClean="0"/>
              <a:t>2. 10. 2020.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252-06B9-4ACF-9ED5-E40345C7C9B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6230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hyperlink" Target="https://play.google.com/store/apps/details?id=com.microsoft.teams&amp;hl=en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apps.apple.com/us/app/microsoft-teams/id1113153706" TargetMode="Externa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icrosoft.com/en-us/microsoft-365/microsoft-teams/download-ap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E30EA5-549F-4BEB-983D-1E3909C6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3023"/>
            <a:ext cx="7886700" cy="5138052"/>
          </a:xfrm>
        </p:spPr>
        <p:txBody>
          <a:bodyPr>
            <a:normAutofit/>
          </a:bodyPr>
          <a:lstStyle/>
          <a:p>
            <a:pPr algn="ctr"/>
            <a:r>
              <a:rPr lang="bs-Latn-BA" sz="4000" b="1" dirty="0"/>
              <a:t>ONLINE NASTAVA U AKADEMSKOJ 2020/2021. GODINI</a:t>
            </a:r>
            <a:br>
              <a:rPr lang="bs-Latn-BA" sz="4000" b="1" dirty="0"/>
            </a:br>
            <a:br>
              <a:rPr lang="bs-Latn-BA" sz="4000" b="1" dirty="0"/>
            </a:br>
            <a:r>
              <a:rPr lang="bs-Latn-BA" sz="4000" b="1" dirty="0"/>
              <a:t>UPUSTVO ZA STUDENTE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265A49-AE0C-41C5-BC47-BA3B30BCFD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2" y="261587"/>
            <a:ext cx="7639456" cy="10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B8831-08F9-49EC-AD25-FA11BAC8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/>
              <a:t>UPOTREBA MOBILNE APLIKACIJE</a:t>
            </a:r>
            <a:endParaRPr lang="bs-Latn-BA" dirty="0"/>
          </a:p>
        </p:txBody>
      </p:sp>
      <p:graphicFrame>
        <p:nvGraphicFramePr>
          <p:cNvPr id="4" name="Object 3">
            <a:hlinkClick r:id="rId3"/>
            <a:extLst>
              <a:ext uri="{FF2B5EF4-FFF2-40B4-BE49-F238E27FC236}">
                <a16:creationId xmlns:a16="http://schemas.microsoft.com/office/drawing/2014/main" id="{435C7519-A845-4C20-90C5-7C540A914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67163"/>
              </p:ext>
            </p:extLst>
          </p:nvPr>
        </p:nvGraphicFramePr>
        <p:xfrm>
          <a:off x="961867" y="2851853"/>
          <a:ext cx="2948594" cy="86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Image" r:id="rId4" imgW="6806160" imgH="2006280" progId="Photoshop.Image.20">
                  <p:embed/>
                </p:oleObj>
              </mc:Choice>
              <mc:Fallback>
                <p:oleObj name="Image" r:id="rId4" imgW="6806160" imgH="200628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1867" y="2851853"/>
                        <a:ext cx="2948594" cy="86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rId6"/>
            <a:extLst>
              <a:ext uri="{FF2B5EF4-FFF2-40B4-BE49-F238E27FC236}">
                <a16:creationId xmlns:a16="http://schemas.microsoft.com/office/drawing/2014/main" id="{8E91C4B8-965E-46C4-9890-D18F93913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92315"/>
              </p:ext>
            </p:extLst>
          </p:nvPr>
        </p:nvGraphicFramePr>
        <p:xfrm>
          <a:off x="5124805" y="2845752"/>
          <a:ext cx="2843317" cy="87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7" imgW="6806160" imgH="2095200" progId="Photoshop.Image.20">
                  <p:embed/>
                </p:oleObj>
              </mc:Choice>
              <mc:Fallback>
                <p:oleObj name="Image" r:id="rId7" imgW="6806160" imgH="209520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4805" y="2845752"/>
                        <a:ext cx="2843317" cy="875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avougaonik 5">
            <a:extLst>
              <a:ext uri="{FF2B5EF4-FFF2-40B4-BE49-F238E27FC236}">
                <a16:creationId xmlns:a16="http://schemas.microsoft.com/office/drawing/2014/main" id="{A5739E6B-3799-401A-B9F8-E1AFE392C2A1}"/>
              </a:ext>
            </a:extLst>
          </p:cNvPr>
          <p:cNvSpPr/>
          <p:nvPr/>
        </p:nvSpPr>
        <p:spPr>
          <a:xfrm>
            <a:off x="1295559" y="2255252"/>
            <a:ext cx="2408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2400" dirty="0">
                <a:hlinkClick r:id="rId3"/>
              </a:rPr>
              <a:t>LINK ZA ANDROID</a:t>
            </a:r>
            <a:endParaRPr lang="bs-Latn-BA" sz="2400" dirty="0"/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7CE8EA6A-839A-48C4-9534-15D775AEEFB4}"/>
              </a:ext>
            </a:extLst>
          </p:cNvPr>
          <p:cNvSpPr/>
          <p:nvPr/>
        </p:nvSpPr>
        <p:spPr>
          <a:xfrm>
            <a:off x="5734415" y="2255251"/>
            <a:ext cx="1624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2400" dirty="0">
                <a:hlinkClick r:id="rId6"/>
              </a:rPr>
              <a:t>LINK ZA </a:t>
            </a:r>
            <a:r>
              <a:rPr lang="bs-Latn-BA" sz="2400" dirty="0" err="1">
                <a:hlinkClick r:id="rId6"/>
              </a:rPr>
              <a:t>iOS</a:t>
            </a:r>
            <a:endParaRPr lang="bs-Latn-BA" sz="2400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7EB15B6-197C-4FA4-96E4-7EF6BD85749E}"/>
              </a:ext>
            </a:extLst>
          </p:cNvPr>
          <p:cNvSpPr txBox="1">
            <a:spLocks/>
          </p:cNvSpPr>
          <p:nvPr/>
        </p:nvSpPr>
        <p:spPr>
          <a:xfrm>
            <a:off x="628650" y="1586808"/>
            <a:ext cx="7886701" cy="405481"/>
          </a:xfrm>
          <a:prstGeom prst="rect">
            <a:avLst/>
          </a:prstGeom>
          <a:solidFill>
            <a:srgbClr val="8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11" name="Pravougaonik 4">
            <a:extLst>
              <a:ext uri="{FF2B5EF4-FFF2-40B4-BE49-F238E27FC236}">
                <a16:creationId xmlns:a16="http://schemas.microsoft.com/office/drawing/2014/main" id="{2754338F-E02C-4E27-8578-2075AD13EF9D}"/>
              </a:ext>
            </a:extLst>
          </p:cNvPr>
          <p:cNvSpPr/>
          <p:nvPr/>
        </p:nvSpPr>
        <p:spPr>
          <a:xfrm>
            <a:off x="689909" y="1520189"/>
            <a:ext cx="7660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1 – Preuzimanje i instalacija aplikacije</a:t>
            </a:r>
            <a:endParaRPr lang="bs-Latn-BA" sz="2800" dirty="0">
              <a:solidFill>
                <a:schemeClr val="bg1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F6F5EB0-6A68-4F93-B554-778B0BFC2E56}"/>
              </a:ext>
            </a:extLst>
          </p:cNvPr>
          <p:cNvSpPr txBox="1">
            <a:spLocks/>
          </p:cNvSpPr>
          <p:nvPr/>
        </p:nvSpPr>
        <p:spPr>
          <a:xfrm>
            <a:off x="628649" y="4208454"/>
            <a:ext cx="7886701" cy="405481"/>
          </a:xfrm>
          <a:prstGeom prst="rect">
            <a:avLst/>
          </a:prstGeom>
          <a:solidFill>
            <a:srgbClr val="6264A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19" name="Pravougaonik 4">
            <a:extLst>
              <a:ext uri="{FF2B5EF4-FFF2-40B4-BE49-F238E27FC236}">
                <a16:creationId xmlns:a16="http://schemas.microsoft.com/office/drawing/2014/main" id="{1B90AFEA-6FC9-4933-BD09-6D4EDE802A28}"/>
              </a:ext>
            </a:extLst>
          </p:cNvPr>
          <p:cNvSpPr/>
          <p:nvPr/>
        </p:nvSpPr>
        <p:spPr>
          <a:xfrm>
            <a:off x="689909" y="4141835"/>
            <a:ext cx="6424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2 – Login na mobilnoj aplikaciji</a:t>
            </a:r>
            <a:endParaRPr lang="bs-Latn-BA" sz="2800" dirty="0">
              <a:solidFill>
                <a:schemeClr val="bg1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21F3D31-75C9-408A-A176-DE972C91A421}"/>
              </a:ext>
            </a:extLst>
          </p:cNvPr>
          <p:cNvSpPr txBox="1">
            <a:spLocks/>
          </p:cNvSpPr>
          <p:nvPr/>
        </p:nvSpPr>
        <p:spPr>
          <a:xfrm>
            <a:off x="628650" y="485589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s-Latn-BA" b="1" dirty="0">
                <a:solidFill>
                  <a:srgbClr val="6364A7"/>
                </a:solidFill>
              </a:rPr>
              <a:t>Način prijave: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s-Latn-BA" b="1" dirty="0"/>
              <a:t>    Email: </a:t>
            </a:r>
            <a:r>
              <a:rPr lang="bs-Latn-BA" b="1" dirty="0">
                <a:solidFill>
                  <a:srgbClr val="FF0000"/>
                </a:solidFill>
              </a:rPr>
              <a:t>BrojIndeksa</a:t>
            </a:r>
            <a:r>
              <a:rPr lang="bs-Latn-BA" b="1" dirty="0">
                <a:solidFill>
                  <a:srgbClr val="0563C1"/>
                </a:solidFill>
              </a:rPr>
              <a:t>@student.unmo.ba</a:t>
            </a:r>
            <a:endParaRPr lang="bs-Latn-BA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bs-Latn-BA" b="1" dirty="0"/>
              <a:t>    Šifra: </a:t>
            </a:r>
            <a:r>
              <a:rPr lang="bs-Latn-BA" b="1" dirty="0">
                <a:solidFill>
                  <a:srgbClr val="FF0000"/>
                </a:solidFill>
              </a:rPr>
              <a:t>JMBG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s-Latn-BA" sz="1400" dirty="0"/>
          </a:p>
          <a:p>
            <a:pPr marL="0" indent="0">
              <a:buFont typeface="Arial" panose="020B0604020202020204" pitchFamily="34" charset="0"/>
              <a:buNone/>
            </a:pPr>
            <a:endParaRPr lang="bs-Latn-BA" dirty="0"/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912448F1-A7CF-466C-9584-D45D09662A45}"/>
              </a:ext>
            </a:extLst>
          </p:cNvPr>
          <p:cNvSpPr txBox="1">
            <a:spLocks/>
          </p:cNvSpPr>
          <p:nvPr/>
        </p:nvSpPr>
        <p:spPr>
          <a:xfrm>
            <a:off x="752272" y="5492826"/>
            <a:ext cx="160761" cy="205193"/>
          </a:xfrm>
          <a:prstGeom prst="rect">
            <a:avLst/>
          </a:prstGeom>
          <a:solidFill>
            <a:srgbClr val="6264A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78E3F4B9-936D-4598-BB3A-E4E2B0DAD82A}"/>
              </a:ext>
            </a:extLst>
          </p:cNvPr>
          <p:cNvSpPr txBox="1">
            <a:spLocks/>
          </p:cNvSpPr>
          <p:nvPr/>
        </p:nvSpPr>
        <p:spPr>
          <a:xfrm>
            <a:off x="756901" y="5996922"/>
            <a:ext cx="160761" cy="205193"/>
          </a:xfrm>
          <a:prstGeom prst="rect">
            <a:avLst/>
          </a:prstGeom>
          <a:solidFill>
            <a:srgbClr val="6264A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D59CD-1A74-4D3D-A2A8-17654ABA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90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bs-Latn-BA" sz="3600" dirty="0"/>
              <a:t>Nakon što preuzmete i instalirate aplikaciju na mobilni uređaj,</a:t>
            </a:r>
            <a:br>
              <a:rPr lang="bs-Latn-BA" sz="3600" dirty="0"/>
            </a:br>
            <a:r>
              <a:rPr lang="bs-Latn-BA" sz="3600" dirty="0"/>
              <a:t> slijedi prijava na studentski račun</a:t>
            </a:r>
          </a:p>
        </p:txBody>
      </p:sp>
      <p:pic>
        <p:nvPicPr>
          <p:cNvPr id="11" name="Rezervirano mjesto sadržaja 10" descr="Slika koja sadrži snimake krana&#10;&#10;Opis je automatski generiran">
            <a:extLst>
              <a:ext uri="{FF2B5EF4-FFF2-40B4-BE49-F238E27FC236}">
                <a16:creationId xmlns:a16="http://schemas.microsoft.com/office/drawing/2014/main" id="{185F4B8B-925D-4430-BF0E-CE3D25A64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2128"/>
            <a:ext cx="2170844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 descr="Slika koja sadrži snimake krana&#10;&#10;Opis je automatski generiran">
            <a:extLst>
              <a:ext uri="{FF2B5EF4-FFF2-40B4-BE49-F238E27FC236}">
                <a16:creationId xmlns:a16="http://schemas.microsoft.com/office/drawing/2014/main" id="{181AB22B-7083-4FCB-92D0-A69B3AB33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16" y="2047303"/>
            <a:ext cx="2170844" cy="4360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Slika 14" descr="Slika koja sadrži snimake krana&#10;&#10;Opis je automatski generiran">
            <a:extLst>
              <a:ext uri="{FF2B5EF4-FFF2-40B4-BE49-F238E27FC236}">
                <a16:creationId xmlns:a16="http://schemas.microsoft.com/office/drawing/2014/main" id="{7A5E3E76-E8C1-4227-A3C1-62B432A02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44" y="2047302"/>
            <a:ext cx="2180514" cy="4351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1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132D0-6082-44AD-8F7D-8E6111DF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3207"/>
            <a:ext cx="7886700" cy="1072541"/>
          </a:xfrm>
        </p:spPr>
        <p:txBody>
          <a:bodyPr>
            <a:noAutofit/>
          </a:bodyPr>
          <a:lstStyle/>
          <a:p>
            <a:pPr marL="0" indent="0" algn="ctr"/>
            <a:r>
              <a:rPr lang="bs-Latn-BA" sz="3200" b="1" dirty="0"/>
              <a:t>Pristupanje grupi (predmetu) preko mobitela</a:t>
            </a:r>
            <a:br>
              <a:rPr lang="bs-Latn-BA" sz="2000" b="1" i="1" dirty="0"/>
            </a:br>
            <a:endParaRPr lang="bs-Latn-BA" sz="2000" b="1" dirty="0"/>
          </a:p>
        </p:txBody>
      </p:sp>
      <p:pic>
        <p:nvPicPr>
          <p:cNvPr id="11" name="Slika 10" descr="Slika koja sadrži snimake krana&#10;&#10;Opis je automatski generiran">
            <a:extLst>
              <a:ext uri="{FF2B5EF4-FFF2-40B4-BE49-F238E27FC236}">
                <a16:creationId xmlns:a16="http://schemas.microsoft.com/office/drawing/2014/main" id="{FFDE33F1-55D0-414E-836A-BC664B9D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7" y="2273743"/>
            <a:ext cx="2075227" cy="415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 descr="Slika koja sadrži snimake krana&#10;&#10;Opis je automatski generiran">
            <a:extLst>
              <a:ext uri="{FF2B5EF4-FFF2-40B4-BE49-F238E27FC236}">
                <a16:creationId xmlns:a16="http://schemas.microsoft.com/office/drawing/2014/main" id="{A7E9192D-1EBF-4203-872C-DE214E1E5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1" y="2279508"/>
            <a:ext cx="2075227" cy="416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ravougaonik 13">
            <a:extLst>
              <a:ext uri="{FF2B5EF4-FFF2-40B4-BE49-F238E27FC236}">
                <a16:creationId xmlns:a16="http://schemas.microsoft.com/office/drawing/2014/main" id="{F8D2D9EF-B31A-4FFA-A760-310955C5E748}"/>
              </a:ext>
            </a:extLst>
          </p:cNvPr>
          <p:cNvSpPr/>
          <p:nvPr/>
        </p:nvSpPr>
        <p:spPr>
          <a:xfrm>
            <a:off x="628650" y="990462"/>
            <a:ext cx="8133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600" dirty="0"/>
              <a:t>*LINKOVE za pristupanje grupama pronađite na eUNMO platformi u istaknutoj obavijesti o grupama za online nastavu. </a:t>
            </a:r>
          </a:p>
          <a:p>
            <a:r>
              <a:rPr lang="bs-Latn-BA" sz="1600" dirty="0"/>
              <a:t>Pored naziva predmeta odabrete link koji vas odvede u Microsoft Teams aplikaciju gdje izvršite zahjtev za pristupanje grupi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719897-158A-490B-9190-091AFE19A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587" y="2267978"/>
            <a:ext cx="2170641" cy="417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50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132D0-6082-44AD-8F7D-8E6111DF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3207"/>
            <a:ext cx="7886700" cy="1072541"/>
          </a:xfrm>
        </p:spPr>
        <p:txBody>
          <a:bodyPr>
            <a:noAutofit/>
          </a:bodyPr>
          <a:lstStyle/>
          <a:p>
            <a:pPr marL="0" indent="0" algn="ctr"/>
            <a:r>
              <a:rPr lang="bs-Latn-BA" sz="3200" b="1" dirty="0"/>
              <a:t>Pristupanje grupi (predmetu) preko mobitela</a:t>
            </a:r>
            <a:br>
              <a:rPr lang="bs-Latn-BA" sz="2000" b="1" i="1" dirty="0"/>
            </a:br>
            <a:endParaRPr lang="bs-Latn-BA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3C88C-7294-416A-889C-4843AC86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00" y="1944454"/>
            <a:ext cx="2212882" cy="443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5DD16-84C4-4938-9BF7-48DFA0D2E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020" y="1941379"/>
            <a:ext cx="2212882" cy="443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ugaonik 13">
            <a:extLst>
              <a:ext uri="{FF2B5EF4-FFF2-40B4-BE49-F238E27FC236}">
                <a16:creationId xmlns:a16="http://schemas.microsoft.com/office/drawing/2014/main" id="{E876B3EA-7106-4397-9CCB-141AB73E8D1D}"/>
              </a:ext>
            </a:extLst>
          </p:cNvPr>
          <p:cNvSpPr/>
          <p:nvPr/>
        </p:nvSpPr>
        <p:spPr>
          <a:xfrm>
            <a:off x="628650" y="990462"/>
            <a:ext cx="8133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600" dirty="0"/>
              <a:t>Unutar mobilne aplikacije odbarete sekciju </a:t>
            </a:r>
            <a:r>
              <a:rPr lang="bs-Latn-BA" sz="1600" b="1" dirty="0">
                <a:solidFill>
                  <a:srgbClr val="6264A7"/>
                </a:solidFill>
              </a:rPr>
              <a:t>Temas (Timovi) </a:t>
            </a:r>
            <a:r>
              <a:rPr lang="bs-Latn-BA" sz="1600" dirty="0"/>
              <a:t>te na predmetu idete na </a:t>
            </a:r>
            <a:r>
              <a:rPr lang="bs-Latn-BA" sz="1600" b="1" dirty="0">
                <a:solidFill>
                  <a:srgbClr val="6264A7"/>
                </a:solidFill>
              </a:rPr>
              <a:t>Genral (Općenito) </a:t>
            </a:r>
            <a:r>
              <a:rPr lang="bs-Latn-BA" sz="1600" dirty="0"/>
              <a:t>te se pridružite sastanku klikom na dugme </a:t>
            </a:r>
            <a:r>
              <a:rPr lang="bs-Latn-BA" sz="1600" b="1" dirty="0">
                <a:solidFill>
                  <a:srgbClr val="6264A7"/>
                </a:solidFill>
              </a:rPr>
              <a:t>Join (Pridruži se)</a:t>
            </a:r>
          </a:p>
        </p:txBody>
      </p:sp>
    </p:spTree>
    <p:extLst>
      <p:ext uri="{BB962C8B-B14F-4D97-AF65-F5344CB8AC3E}">
        <p14:creationId xmlns:p14="http://schemas.microsoft.com/office/powerpoint/2010/main" val="279079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0B5C441-93E7-4552-9FA3-34565C778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15" y="3230880"/>
            <a:ext cx="5962650" cy="33528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B96ADC-7911-47AE-95C5-4FC64D4A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051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Latn-BA" sz="2000" dirty="0"/>
              <a:t>Za sve probleme i eventualna pitanja dostupna je eMail adresa pordrške:</a:t>
            </a:r>
            <a:r>
              <a:rPr lang="bs-Latn-BA" sz="2400" dirty="0">
                <a:solidFill>
                  <a:srgbClr val="6364A7"/>
                </a:solidFill>
              </a:rPr>
              <a:t> </a:t>
            </a:r>
            <a:r>
              <a:rPr lang="bs-Latn-BA" sz="2400" b="1" u="sng" dirty="0">
                <a:solidFill>
                  <a:srgbClr val="6364A7"/>
                </a:solidFill>
              </a:rPr>
              <a:t>eunmo@unmo.ba</a:t>
            </a:r>
            <a:endParaRPr lang="bs-Latn-BA" sz="1600" dirty="0"/>
          </a:p>
          <a:p>
            <a:pPr marL="0" indent="0" algn="just">
              <a:buNone/>
            </a:pPr>
            <a:r>
              <a:rPr lang="bs-Latn-BA" sz="2000" dirty="0"/>
              <a:t>Prilikom slanja eMaila podrške obavezno napisati podatke o Fakultetu, BROJ INDEKSA, Ime i Prezime, te dataljan opis problema.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FEFA1A4-8975-4C7B-A14C-E84B51301B82}"/>
              </a:ext>
            </a:extLst>
          </p:cNvPr>
          <p:cNvSpPr txBox="1">
            <a:spLocks/>
          </p:cNvSpPr>
          <p:nvPr/>
        </p:nvSpPr>
        <p:spPr>
          <a:xfrm>
            <a:off x="628650" y="597780"/>
            <a:ext cx="7886700" cy="59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s-Latn-BA" sz="3600" b="1" dirty="0">
                <a:solidFill>
                  <a:srgbClr val="6364A7"/>
                </a:solidFill>
              </a:rPr>
              <a:t>Napomene:</a:t>
            </a:r>
          </a:p>
          <a:p>
            <a:endParaRPr lang="bs-Latn-BA" sz="2400" dirty="0"/>
          </a:p>
          <a:p>
            <a:endParaRPr lang="bs-Latn-BA" sz="2400" dirty="0"/>
          </a:p>
          <a:p>
            <a:pPr marL="0" indent="0">
              <a:buNone/>
            </a:pPr>
            <a:endParaRPr lang="bs-Latn-BA" sz="2000" dirty="0"/>
          </a:p>
        </p:txBody>
      </p:sp>
      <p:pic>
        <p:nvPicPr>
          <p:cNvPr id="6" name="Picture 5" descr="Application, icon&#10;&#10;Description automatically generated">
            <a:extLst>
              <a:ext uri="{FF2B5EF4-FFF2-40B4-BE49-F238E27FC236}">
                <a16:creationId xmlns:a16="http://schemas.microsoft.com/office/drawing/2014/main" id="{D3F144CD-A2C1-4B09-AE27-9F60F3292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24" y="6080717"/>
            <a:ext cx="1130871" cy="359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0FF8B-A005-4086-90BD-5AE23DB7A23A}"/>
              </a:ext>
            </a:extLst>
          </p:cNvPr>
          <p:cNvSpPr txBox="1"/>
          <p:nvPr/>
        </p:nvSpPr>
        <p:spPr>
          <a:xfrm>
            <a:off x="7690799" y="5713322"/>
            <a:ext cx="113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Vaš UnIC</a:t>
            </a:r>
          </a:p>
        </p:txBody>
      </p:sp>
    </p:spTree>
    <p:extLst>
      <p:ext uri="{BB962C8B-B14F-4D97-AF65-F5344CB8AC3E}">
        <p14:creationId xmlns:p14="http://schemas.microsoft.com/office/powerpoint/2010/main" val="411271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E30EA5-549F-4BEB-983D-1E3909C6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1732"/>
            <a:ext cx="7886700" cy="1785971"/>
          </a:xfrm>
        </p:spPr>
        <p:txBody>
          <a:bodyPr>
            <a:noAutofit/>
          </a:bodyPr>
          <a:lstStyle/>
          <a:p>
            <a:pPr algn="ctr"/>
            <a:r>
              <a:rPr lang="bs-Latn-BA" sz="2800" b="1" dirty="0"/>
              <a:t>Studentski account za Microsoft Teams</a:t>
            </a:r>
            <a:br>
              <a:rPr lang="bs-Latn-BA" sz="2800" b="1" dirty="0"/>
            </a:br>
            <a:br>
              <a:rPr lang="bs-Latn-BA" sz="2400" b="1" dirty="0"/>
            </a:br>
            <a:endParaRPr lang="bs-Latn-BA" sz="2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2A0B40-E345-4047-9408-1E73DA24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1566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bs-Latn-BA" b="1" dirty="0">
                <a:solidFill>
                  <a:srgbClr val="6364A7"/>
                </a:solidFill>
              </a:rPr>
              <a:t>Način prijave:</a:t>
            </a:r>
          </a:p>
          <a:p>
            <a:pPr marL="0" indent="0">
              <a:buNone/>
            </a:pPr>
            <a:r>
              <a:rPr lang="bs-Latn-BA" b="1" dirty="0"/>
              <a:t>    Email: </a:t>
            </a:r>
            <a:r>
              <a:rPr lang="bs-Latn-BA" b="1" dirty="0">
                <a:solidFill>
                  <a:srgbClr val="FF0000"/>
                </a:solidFill>
              </a:rPr>
              <a:t>BrojIndeksa</a:t>
            </a:r>
            <a:r>
              <a:rPr lang="bs-Latn-BA" b="1" dirty="0">
                <a:solidFill>
                  <a:srgbClr val="0563C1"/>
                </a:solidFill>
              </a:rPr>
              <a:t>@student.unmo.ba</a:t>
            </a:r>
            <a:endParaRPr lang="bs-Latn-BA" b="1" dirty="0"/>
          </a:p>
          <a:p>
            <a:pPr marL="0" indent="0">
              <a:buNone/>
            </a:pPr>
            <a:r>
              <a:rPr lang="bs-Latn-BA" b="1" dirty="0"/>
              <a:t>    Šifra: </a:t>
            </a:r>
            <a:r>
              <a:rPr lang="bs-Latn-BA" b="1" dirty="0">
                <a:solidFill>
                  <a:srgbClr val="FF0000"/>
                </a:solidFill>
              </a:rPr>
              <a:t>JMBG</a:t>
            </a:r>
          </a:p>
          <a:p>
            <a:pPr marL="0" indent="0">
              <a:buNone/>
            </a:pPr>
            <a:endParaRPr lang="bs-Latn-BA" sz="1400" dirty="0"/>
          </a:p>
          <a:p>
            <a:pPr marL="0" indent="0">
              <a:buNone/>
            </a:pPr>
            <a:r>
              <a:rPr lang="bs-Latn-BA" sz="2000" dirty="0"/>
              <a:t>Prijava je moguća putem:</a:t>
            </a:r>
          </a:p>
          <a:p>
            <a:r>
              <a:rPr lang="bs-Latn-BA" sz="2000" dirty="0"/>
              <a:t>Desktop aplikacije (za računare/laptope)</a:t>
            </a:r>
          </a:p>
          <a:p>
            <a:r>
              <a:rPr lang="bs-Latn-BA" sz="2000" dirty="0"/>
              <a:t>Mobilne aplikacije</a:t>
            </a:r>
          </a:p>
          <a:p>
            <a:r>
              <a:rPr lang="bs-Latn-BA" sz="2000" dirty="0"/>
              <a:t>Web pretraživača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265A49-AE0C-41C5-BC47-BA3B30BCFD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2" y="261587"/>
            <a:ext cx="7639456" cy="1097228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856A5404-22A0-42CC-BC52-570590621CF2}"/>
              </a:ext>
            </a:extLst>
          </p:cNvPr>
          <p:cNvSpPr txBox="1">
            <a:spLocks/>
          </p:cNvSpPr>
          <p:nvPr/>
        </p:nvSpPr>
        <p:spPr>
          <a:xfrm>
            <a:off x="752272" y="3661313"/>
            <a:ext cx="160761" cy="205193"/>
          </a:xfrm>
          <a:prstGeom prst="rect">
            <a:avLst/>
          </a:prstGeom>
          <a:solidFill>
            <a:srgbClr val="6264A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149D8A6-EECA-4215-9B1A-BECDDC11DC28}"/>
              </a:ext>
            </a:extLst>
          </p:cNvPr>
          <p:cNvSpPr txBox="1">
            <a:spLocks/>
          </p:cNvSpPr>
          <p:nvPr/>
        </p:nvSpPr>
        <p:spPr>
          <a:xfrm>
            <a:off x="756901" y="4165409"/>
            <a:ext cx="160761" cy="205193"/>
          </a:xfrm>
          <a:prstGeom prst="rect">
            <a:avLst/>
          </a:prstGeom>
          <a:solidFill>
            <a:srgbClr val="6264A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7B5D9-F370-4669-8601-2A4A0A99AC93}"/>
              </a:ext>
            </a:extLst>
          </p:cNvPr>
          <p:cNvSpPr txBox="1"/>
          <p:nvPr/>
        </p:nvSpPr>
        <p:spPr>
          <a:xfrm>
            <a:off x="628650" y="1891243"/>
            <a:ext cx="7886700" cy="926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s-Latn-BA" sz="2000" b="1" dirty="0"/>
              <a:t>Za online nastavu koristimo aplikaciju </a:t>
            </a:r>
            <a:r>
              <a:rPr lang="bs-Latn-BA" sz="2000" b="1" dirty="0">
                <a:solidFill>
                  <a:srgbClr val="6364A7"/>
                </a:solidFill>
              </a:rPr>
              <a:t>Microsoft Teams</a:t>
            </a:r>
            <a:br>
              <a:rPr lang="bs-Latn-BA" sz="1800" b="1" dirty="0"/>
            </a:br>
            <a:r>
              <a:rPr lang="bs-Latn-BA" sz="1800" b="1" dirty="0"/>
              <a:t>Studenti aplikaciji pristupaju putem svojih studentskih računa (accounta):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78546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A1C3CD7D-330D-44A4-9355-8CFA707701A6}"/>
              </a:ext>
            </a:extLst>
          </p:cNvPr>
          <p:cNvSpPr txBox="1">
            <a:spLocks/>
          </p:cNvSpPr>
          <p:nvPr/>
        </p:nvSpPr>
        <p:spPr>
          <a:xfrm>
            <a:off x="711268" y="999076"/>
            <a:ext cx="7886701" cy="405481"/>
          </a:xfrm>
          <a:prstGeom prst="rect">
            <a:avLst/>
          </a:prstGeom>
          <a:solidFill>
            <a:srgbClr val="F65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D99B7E-9C78-42E4-86E6-424FBB97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04"/>
            <a:ext cx="7886700" cy="780176"/>
          </a:xfrm>
        </p:spPr>
        <p:txBody>
          <a:bodyPr>
            <a:normAutofit/>
          </a:bodyPr>
          <a:lstStyle/>
          <a:p>
            <a:pPr algn="ctr"/>
            <a:r>
              <a:rPr lang="bs-Latn-BA" sz="3600" b="1" dirty="0"/>
              <a:t>UPOTREBA DESKTOP APLIKACIJE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25C2F6-2D2C-4D76-BDB9-FC26B68B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69" y="150759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1800" dirty="0"/>
              <a:t>Preuzimanje Microsoft </a:t>
            </a:r>
            <a:r>
              <a:rPr lang="bs-Latn-BA" sz="1800" dirty="0" err="1"/>
              <a:t>Teams</a:t>
            </a:r>
            <a:r>
              <a:rPr lang="bs-Latn-BA" sz="1800" dirty="0"/>
              <a:t> desktop aplikacije:</a:t>
            </a:r>
            <a:r>
              <a:rPr lang="bs-Latn-BA" sz="2400" dirty="0"/>
              <a:t> </a:t>
            </a: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92A00106-26D6-4CB0-836E-097D45446380}"/>
              </a:ext>
            </a:extLst>
          </p:cNvPr>
          <p:cNvSpPr/>
          <p:nvPr/>
        </p:nvSpPr>
        <p:spPr>
          <a:xfrm>
            <a:off x="711268" y="1855202"/>
            <a:ext cx="3550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2800" b="1" dirty="0">
                <a:hlinkClick r:id="rId2"/>
              </a:rPr>
              <a:t>LINK ZA PREUZIMANJE</a:t>
            </a:r>
            <a:endParaRPr lang="bs-Latn-BA" sz="28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1578025-D7F3-4D51-9778-B931A21DA769}"/>
              </a:ext>
            </a:extLst>
          </p:cNvPr>
          <p:cNvSpPr txBox="1">
            <a:spLocks/>
          </p:cNvSpPr>
          <p:nvPr/>
        </p:nvSpPr>
        <p:spPr>
          <a:xfrm>
            <a:off x="5760227" y="1587874"/>
            <a:ext cx="2755123" cy="9436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s-Latn-BA" sz="2000" i="1" dirty="0">
                <a:solidFill>
                  <a:srgbClr val="FF0000"/>
                </a:solidFill>
              </a:rPr>
              <a:t>Prilikom preuzimanja aplikacije nije potrebna registracija</a:t>
            </a:r>
            <a:endParaRPr lang="bs-Latn-BA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09B4D5-A403-44C2-98F5-4DDF3E49F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59" y="2706095"/>
            <a:ext cx="4990282" cy="3958957"/>
          </a:xfrm>
          <a:prstGeom prst="rect">
            <a:avLst/>
          </a:prstGeom>
        </p:spPr>
      </p:pic>
      <p:sp>
        <p:nvSpPr>
          <p:cNvPr id="5" name="Pravougaonik 4">
            <a:extLst>
              <a:ext uri="{FF2B5EF4-FFF2-40B4-BE49-F238E27FC236}">
                <a16:creationId xmlns:a16="http://schemas.microsoft.com/office/drawing/2014/main" id="{91256268-F35E-443D-A511-AAD4E747420C}"/>
              </a:ext>
            </a:extLst>
          </p:cNvPr>
          <p:cNvSpPr/>
          <p:nvPr/>
        </p:nvSpPr>
        <p:spPr>
          <a:xfrm>
            <a:off x="772527" y="932457"/>
            <a:ext cx="766020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1 – Preuzimanje i instalacija aplikacije</a:t>
            </a:r>
            <a:endParaRPr lang="bs-Latn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DCC5F55D-7307-457A-A2A0-36B1F03D0A80}"/>
              </a:ext>
            </a:extLst>
          </p:cNvPr>
          <p:cNvSpPr txBox="1">
            <a:spLocks/>
          </p:cNvSpPr>
          <p:nvPr/>
        </p:nvSpPr>
        <p:spPr>
          <a:xfrm>
            <a:off x="-117446" y="457846"/>
            <a:ext cx="9143999" cy="434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s-Latn-BA" sz="2100" i="1" dirty="0"/>
              <a:t>*Preporučujemo korištenje Google </a:t>
            </a:r>
            <a:r>
              <a:rPr lang="bs-Latn-BA" sz="2100" i="1" dirty="0" err="1"/>
              <a:t>Chrome</a:t>
            </a:r>
            <a:r>
              <a:rPr lang="bs-Latn-BA" sz="2100" i="1" dirty="0"/>
              <a:t> ili Microsoft </a:t>
            </a:r>
            <a:r>
              <a:rPr lang="bs-Latn-BA" sz="2100" i="1" dirty="0" err="1"/>
              <a:t>Edge</a:t>
            </a:r>
            <a:r>
              <a:rPr lang="bs-Latn-BA" sz="2100" i="1" dirty="0"/>
              <a:t> pretraživača</a:t>
            </a: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CC37D3-1FDB-4215-90A1-9F0553CF2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6" y="1003504"/>
            <a:ext cx="7096327" cy="5629754"/>
          </a:xfrm>
        </p:spPr>
      </p:pic>
    </p:spTree>
    <p:extLst>
      <p:ext uri="{BB962C8B-B14F-4D97-AF65-F5344CB8AC3E}">
        <p14:creationId xmlns:p14="http://schemas.microsoft.com/office/powerpoint/2010/main" val="170967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A1C3CD7D-330D-44A4-9355-8CFA707701A6}"/>
              </a:ext>
            </a:extLst>
          </p:cNvPr>
          <p:cNvSpPr txBox="1">
            <a:spLocks/>
          </p:cNvSpPr>
          <p:nvPr/>
        </p:nvSpPr>
        <p:spPr>
          <a:xfrm>
            <a:off x="711268" y="999076"/>
            <a:ext cx="7886701" cy="405481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D99B7E-9C78-42E4-86E6-424FBB97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04"/>
            <a:ext cx="7886700" cy="780176"/>
          </a:xfrm>
        </p:spPr>
        <p:txBody>
          <a:bodyPr>
            <a:normAutofit/>
          </a:bodyPr>
          <a:lstStyle/>
          <a:p>
            <a:pPr algn="ctr"/>
            <a:r>
              <a:rPr lang="bs-Latn-BA" sz="3600" b="1" dirty="0"/>
              <a:t>UPOTREBA DESKTOP APLIKACIJE</a:t>
            </a: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91256268-F35E-443D-A511-AAD4E747420C}"/>
              </a:ext>
            </a:extLst>
          </p:cNvPr>
          <p:cNvSpPr/>
          <p:nvPr/>
        </p:nvSpPr>
        <p:spPr>
          <a:xfrm>
            <a:off x="772528" y="932457"/>
            <a:ext cx="517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2 – Prijava na sistem</a:t>
            </a:r>
            <a:endParaRPr lang="bs-Latn-BA" sz="2800" dirty="0">
              <a:solidFill>
                <a:schemeClr val="bg1"/>
              </a:solidFill>
            </a:endParaRPr>
          </a:p>
        </p:txBody>
      </p:sp>
      <p:pic>
        <p:nvPicPr>
          <p:cNvPr id="9" name="Slika 5">
            <a:extLst>
              <a:ext uri="{FF2B5EF4-FFF2-40B4-BE49-F238E27FC236}">
                <a16:creationId xmlns:a16="http://schemas.microsoft.com/office/drawing/2014/main" id="{AF00B86A-FE2B-4AFE-80CD-1C5E47E0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67" y="1779252"/>
            <a:ext cx="3830502" cy="4441402"/>
          </a:xfrm>
          <a:prstGeom prst="rect">
            <a:avLst/>
          </a:prstGeom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28A075A-4CB9-4DD9-937C-24DC8E95E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67" y="1872094"/>
            <a:ext cx="3973943" cy="451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1800" b="1" dirty="0"/>
              <a:t>Studenti aplikaciji pristupaju putem svojih studentskih računa (account):</a:t>
            </a:r>
            <a:endParaRPr lang="bs-Latn-BA" sz="1200" dirty="0"/>
          </a:p>
          <a:p>
            <a:pPr marL="0" indent="0">
              <a:buNone/>
            </a:pPr>
            <a:endParaRPr lang="bs-Latn-BA" sz="1600" b="1" dirty="0">
              <a:solidFill>
                <a:srgbClr val="6364A7"/>
              </a:solidFill>
            </a:endParaRPr>
          </a:p>
          <a:p>
            <a:pPr marL="0" indent="0">
              <a:buNone/>
            </a:pPr>
            <a:r>
              <a:rPr lang="bs-Latn-BA" sz="1600" b="1" dirty="0">
                <a:solidFill>
                  <a:srgbClr val="6364A7"/>
                </a:solidFill>
              </a:rPr>
              <a:t>Način prijave:</a:t>
            </a:r>
          </a:p>
          <a:p>
            <a:pPr marL="0" indent="0">
              <a:buNone/>
            </a:pPr>
            <a:r>
              <a:rPr lang="bs-Latn-BA" sz="1600" b="1" dirty="0"/>
              <a:t>    Email: </a:t>
            </a:r>
            <a:r>
              <a:rPr lang="bs-Latn-BA" sz="1600" b="1" dirty="0">
                <a:solidFill>
                  <a:srgbClr val="FF0000"/>
                </a:solidFill>
              </a:rPr>
              <a:t>BrojIndeksa</a:t>
            </a:r>
            <a:r>
              <a:rPr lang="bs-Latn-BA" sz="1600" b="1" dirty="0">
                <a:solidFill>
                  <a:srgbClr val="0563C1"/>
                </a:solidFill>
              </a:rPr>
              <a:t>@student.unmo.ba</a:t>
            </a:r>
            <a:endParaRPr lang="bs-Latn-BA" sz="1600" b="1" dirty="0"/>
          </a:p>
          <a:p>
            <a:pPr marL="0" indent="0">
              <a:buNone/>
            </a:pPr>
            <a:r>
              <a:rPr lang="bs-Latn-BA" sz="1600" b="1" dirty="0"/>
              <a:t>    Šifra: </a:t>
            </a:r>
            <a:r>
              <a:rPr lang="bs-Latn-BA" sz="1600" b="1" dirty="0">
                <a:solidFill>
                  <a:srgbClr val="FF0000"/>
                </a:solidFill>
              </a:rPr>
              <a:t>JMBG</a:t>
            </a:r>
          </a:p>
          <a:p>
            <a:pPr marL="0" indent="0">
              <a:buNone/>
            </a:pPr>
            <a:endParaRPr lang="bs-Latn-BA" sz="1000" dirty="0"/>
          </a:p>
          <a:p>
            <a:pPr marL="0" indent="0">
              <a:buNone/>
            </a:pPr>
            <a:r>
              <a:rPr lang="bs-Latn-BA" sz="1000" dirty="0"/>
              <a:t>Napomena:</a:t>
            </a:r>
          </a:p>
          <a:p>
            <a:pPr marL="0" indent="0">
              <a:buNone/>
            </a:pPr>
            <a:r>
              <a:rPr lang="bs-Latn-BA" sz="1000" dirty="0"/>
              <a:t>Studentskom računu na Microsoft Teams se uvijek pristupa na ovaj način i trenutno nije moguće mijenjati lozinku. Promjena lozinke na eUNMO sistemu ne povlači i promjenu lozinke na studentskom računu. </a:t>
            </a:r>
          </a:p>
          <a:p>
            <a:pPr marL="0" indent="0">
              <a:buNone/>
            </a:pPr>
            <a:r>
              <a:rPr lang="bs-Latn-BA" sz="1000" dirty="0"/>
              <a:t>Za sve probleme i eventualna pitanja dostupna je email adresa pordrške:</a:t>
            </a:r>
            <a:r>
              <a:rPr lang="bs-Latn-BA" sz="1000" dirty="0">
                <a:solidFill>
                  <a:srgbClr val="6364A7"/>
                </a:solidFill>
              </a:rPr>
              <a:t> </a:t>
            </a:r>
            <a:r>
              <a:rPr lang="bs-Latn-BA" sz="1000" b="1" u="sng" dirty="0">
                <a:solidFill>
                  <a:srgbClr val="6364A7"/>
                </a:solidFill>
              </a:rPr>
              <a:t>eunmo@unmo.ba</a:t>
            </a:r>
            <a:endParaRPr lang="bs-Latn-BA" sz="800" dirty="0"/>
          </a:p>
          <a:p>
            <a:pPr marL="0" indent="0">
              <a:buNone/>
            </a:pPr>
            <a:r>
              <a:rPr lang="bs-Latn-BA" sz="1000" dirty="0"/>
              <a:t>Prilikom slanja eMaila podrške obavezno napisati podatke o Fakultetu, BROJ INDEKSA, Ime i Prezime, te dataljan opis problema.</a:t>
            </a:r>
          </a:p>
          <a:p>
            <a:pPr marL="0" indent="0">
              <a:buNone/>
            </a:pPr>
            <a:endParaRPr lang="bs-Latn-BA" sz="1000" dirty="0"/>
          </a:p>
          <a:p>
            <a:pPr marL="0" indent="0">
              <a:buNone/>
            </a:pPr>
            <a:endParaRPr lang="bs-Latn-BA" sz="1600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93426CE-3776-462A-8EE6-2ECA41B577B1}"/>
              </a:ext>
            </a:extLst>
          </p:cNvPr>
          <p:cNvSpPr txBox="1">
            <a:spLocks/>
          </p:cNvSpPr>
          <p:nvPr/>
        </p:nvSpPr>
        <p:spPr>
          <a:xfrm>
            <a:off x="823989" y="3247402"/>
            <a:ext cx="92459" cy="135629"/>
          </a:xfrm>
          <a:prstGeom prst="rect">
            <a:avLst/>
          </a:prstGeom>
          <a:solidFill>
            <a:srgbClr val="6264A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1E6CAEC-4D66-49C3-8E03-3EA021462A58}"/>
              </a:ext>
            </a:extLst>
          </p:cNvPr>
          <p:cNvSpPr txBox="1">
            <a:spLocks/>
          </p:cNvSpPr>
          <p:nvPr/>
        </p:nvSpPr>
        <p:spPr>
          <a:xfrm>
            <a:off x="823989" y="3611565"/>
            <a:ext cx="92459" cy="135629"/>
          </a:xfrm>
          <a:prstGeom prst="rect">
            <a:avLst/>
          </a:prstGeom>
          <a:solidFill>
            <a:srgbClr val="6264A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8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A1C3CD7D-330D-44A4-9355-8CFA707701A6}"/>
              </a:ext>
            </a:extLst>
          </p:cNvPr>
          <p:cNvSpPr txBox="1">
            <a:spLocks/>
          </p:cNvSpPr>
          <p:nvPr/>
        </p:nvSpPr>
        <p:spPr>
          <a:xfrm>
            <a:off x="741859" y="1006680"/>
            <a:ext cx="7886701" cy="405481"/>
          </a:xfrm>
          <a:prstGeom prst="rect">
            <a:avLst/>
          </a:prstGeom>
          <a:solidFill>
            <a:srgbClr val="00A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s-Latn-BA" sz="4400" b="1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D99B7E-9C78-42E4-86E6-424FBB97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04"/>
            <a:ext cx="7886700" cy="780176"/>
          </a:xfrm>
        </p:spPr>
        <p:txBody>
          <a:bodyPr>
            <a:normAutofit/>
          </a:bodyPr>
          <a:lstStyle/>
          <a:p>
            <a:pPr algn="ctr"/>
            <a:r>
              <a:rPr lang="bs-Latn-BA" sz="3600" b="1" dirty="0"/>
              <a:t>UPOTREBA DESKTOP APLIKACIJE</a:t>
            </a: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91256268-F35E-443D-A511-AAD4E747420C}"/>
              </a:ext>
            </a:extLst>
          </p:cNvPr>
          <p:cNvSpPr/>
          <p:nvPr/>
        </p:nvSpPr>
        <p:spPr>
          <a:xfrm>
            <a:off x="772528" y="932457"/>
            <a:ext cx="517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3 – Pristupanje predmetu</a:t>
            </a:r>
            <a:endParaRPr lang="bs-Latn-BA" sz="2800" dirty="0">
              <a:solidFill>
                <a:schemeClr val="bg1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28A075A-4CB9-4DD9-937C-24DC8E95E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67" y="1786856"/>
            <a:ext cx="7917293" cy="451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1800" b="1" dirty="0"/>
              <a:t>Na eUNMO sistemu imate istaknutu obavijest o grupama za online nastavu</a:t>
            </a:r>
          </a:p>
          <a:p>
            <a:pPr marL="0" indent="0">
              <a:buNone/>
            </a:pPr>
            <a:r>
              <a:rPr lang="bs-Latn-BA" sz="1800" b="1" dirty="0"/>
              <a:t>Unutar obavijesti možete pronaći linkove putem kojih zahtjevate prsitupanje grupama odnosno predmetima koje pohađate na trenutnom semestru.</a:t>
            </a:r>
            <a:endParaRPr lang="bs-Latn-BA" sz="1200" dirty="0"/>
          </a:p>
          <a:p>
            <a:pPr marL="0" indent="0">
              <a:buNone/>
            </a:pPr>
            <a:endParaRPr lang="bs-Latn-BA" sz="1000" dirty="0"/>
          </a:p>
          <a:p>
            <a:pPr marL="0" indent="0">
              <a:buNone/>
            </a:pPr>
            <a:endParaRPr lang="bs-Latn-BA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949279-4ED9-4D67-B880-B61B6684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3086640"/>
            <a:ext cx="3700899" cy="2239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C68DE1-41EB-406A-B13F-EEA46094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39" y="3022120"/>
            <a:ext cx="4655180" cy="2368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1A8F99A-FED9-41D6-A6CD-5D092187F164}"/>
              </a:ext>
            </a:extLst>
          </p:cNvPr>
          <p:cNvSpPr txBox="1"/>
          <p:nvPr/>
        </p:nvSpPr>
        <p:spPr>
          <a:xfrm>
            <a:off x="741858" y="5551590"/>
            <a:ext cx="7773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bs-Latn-BA" sz="1600" dirty="0"/>
              <a:t>Klinete na link pored predmeta, te dalje u prozoru na vrhu ekrana </a:t>
            </a:r>
            <a:r>
              <a:rPr lang="bs-Latn-BA" sz="1600" b="1" dirty="0">
                <a:solidFill>
                  <a:srgbClr val="6364A7"/>
                </a:solidFill>
              </a:rPr>
              <a:t>„Open Microsoft Teams“ </a:t>
            </a:r>
          </a:p>
          <a:p>
            <a:pPr marL="0" indent="0">
              <a:buNone/>
            </a:pPr>
            <a:r>
              <a:rPr lang="bs-Latn-BA" sz="1600" dirty="0"/>
              <a:t>Nakon toga se otvori aplikacija Microsoft Teams gdje se pojave informacije o grupi (predmetu), te kliknete </a:t>
            </a:r>
            <a:r>
              <a:rPr lang="bs-Latn-BA" sz="1600" b="1" dirty="0">
                <a:solidFill>
                  <a:srgbClr val="6364A7"/>
                </a:solidFill>
              </a:rPr>
              <a:t>„Join“</a:t>
            </a:r>
            <a:endParaRPr lang="bs-Latn-BA" sz="1100" b="1" dirty="0">
              <a:solidFill>
                <a:srgbClr val="636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4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91256268-F35E-443D-A511-AAD4E747420C}"/>
              </a:ext>
            </a:extLst>
          </p:cNvPr>
          <p:cNvSpPr/>
          <p:nvPr/>
        </p:nvSpPr>
        <p:spPr>
          <a:xfrm>
            <a:off x="772528" y="932457"/>
            <a:ext cx="517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2 – Prijava na sistem</a:t>
            </a:r>
            <a:endParaRPr lang="bs-Latn-BA" sz="2800" dirty="0">
              <a:solidFill>
                <a:schemeClr val="bg1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C4F91EC-8941-4831-8E58-FEAE2E7E139D}"/>
              </a:ext>
            </a:extLst>
          </p:cNvPr>
          <p:cNvSpPr txBox="1">
            <a:spLocks/>
          </p:cNvSpPr>
          <p:nvPr/>
        </p:nvSpPr>
        <p:spPr>
          <a:xfrm>
            <a:off x="1" y="492822"/>
            <a:ext cx="9144000" cy="434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s-Latn-BA" sz="2200" dirty="0"/>
              <a:t>Nakon što kliknete </a:t>
            </a:r>
            <a:r>
              <a:rPr lang="bs-Latn-BA" sz="2200" b="1" dirty="0">
                <a:solidFill>
                  <a:srgbClr val="6364A7"/>
                </a:solidFill>
              </a:rPr>
              <a:t>„Join“ </a:t>
            </a:r>
            <a:r>
              <a:rPr lang="bs-Latn-BA" sz="2200" dirty="0"/>
              <a:t>i pošaljete zahtjev za pristupanje predmetu,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s-Latn-BA" sz="2200" dirty="0"/>
              <a:t>sačekate da profesor odobri Vaš pristup.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C56A7-85CD-4A62-B5A6-06A27795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2" y="1394707"/>
            <a:ext cx="6601096" cy="52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91256268-F35E-443D-A511-AAD4E747420C}"/>
              </a:ext>
            </a:extLst>
          </p:cNvPr>
          <p:cNvSpPr/>
          <p:nvPr/>
        </p:nvSpPr>
        <p:spPr>
          <a:xfrm>
            <a:off x="772528" y="932457"/>
            <a:ext cx="517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2 – Prijava na sistem</a:t>
            </a:r>
            <a:endParaRPr lang="bs-Latn-BA" sz="2800" dirty="0">
              <a:solidFill>
                <a:schemeClr val="bg1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C4F91EC-8941-4831-8E58-FEAE2E7E139D}"/>
              </a:ext>
            </a:extLst>
          </p:cNvPr>
          <p:cNvSpPr txBox="1">
            <a:spLocks/>
          </p:cNvSpPr>
          <p:nvPr/>
        </p:nvSpPr>
        <p:spPr>
          <a:xfrm>
            <a:off x="835258" y="492822"/>
            <a:ext cx="9143999" cy="434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s-Latn-BA" sz="2200" dirty="0"/>
              <a:t>Nakon što profesori prihavte zahtjeve za pristupanje grupi,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s-Latn-BA" sz="2200" dirty="0"/>
              <a:t>grupe dalje imate dostupne na lijevoj traci menija u sekciji „Temas“.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DA9D02-4A65-440A-9EC6-E68518F7D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93" y="1377970"/>
            <a:ext cx="6611214" cy="52448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C788A7-83AF-4C2A-AAD0-1AE5A3670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932" y="372387"/>
            <a:ext cx="4667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2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91256268-F35E-443D-A511-AAD4E747420C}"/>
              </a:ext>
            </a:extLst>
          </p:cNvPr>
          <p:cNvSpPr/>
          <p:nvPr/>
        </p:nvSpPr>
        <p:spPr>
          <a:xfrm>
            <a:off x="772528" y="932457"/>
            <a:ext cx="517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2 – Prijava na sistem</a:t>
            </a:r>
            <a:endParaRPr lang="bs-Latn-BA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B98FF69-08C4-438F-A14C-4FA7BED96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14" y="1386008"/>
            <a:ext cx="6560372" cy="5204562"/>
          </a:xfrm>
          <a:prstGeom prst="rect">
            <a:avLst/>
          </a:prstGeom>
        </p:spPr>
      </p:pic>
      <p:sp>
        <p:nvSpPr>
          <p:cNvPr id="17" name="Pravougaonik 4">
            <a:extLst>
              <a:ext uri="{FF2B5EF4-FFF2-40B4-BE49-F238E27FC236}">
                <a16:creationId xmlns:a16="http://schemas.microsoft.com/office/drawing/2014/main" id="{ABF1AD2A-55D2-4BE0-9006-5176D7FAF14D}"/>
              </a:ext>
            </a:extLst>
          </p:cNvPr>
          <p:cNvSpPr/>
          <p:nvPr/>
        </p:nvSpPr>
        <p:spPr>
          <a:xfrm>
            <a:off x="924927" y="858433"/>
            <a:ext cx="6764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>
                <a:solidFill>
                  <a:schemeClr val="bg1"/>
                </a:solidFill>
              </a:rPr>
              <a:t>Korak 3 – Pristupanje predavanj</a:t>
            </a:r>
            <a:endParaRPr lang="bs-Latn-BA" sz="2800" dirty="0">
              <a:solidFill>
                <a:schemeClr val="bg1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C4F91EC-8941-4831-8E58-FEAE2E7E139D}"/>
              </a:ext>
            </a:extLst>
          </p:cNvPr>
          <p:cNvSpPr txBox="1">
            <a:spLocks/>
          </p:cNvSpPr>
          <p:nvPr/>
        </p:nvSpPr>
        <p:spPr>
          <a:xfrm>
            <a:off x="0" y="340979"/>
            <a:ext cx="9144000" cy="1114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s-Latn-B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Isti postupak ponovite za sve predmete</a:t>
            </a:r>
            <a:r>
              <a:rPr lang="bs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s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listi predmeta u vrijeme održavanja nastave odaberete željeni predmet te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s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kliknete</a:t>
            </a:r>
            <a:r>
              <a:rPr lang="bs-Latn-B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s-Latn-BA" sz="2000" b="1" dirty="0">
                <a:solidFill>
                  <a:srgbClr val="6264A7"/>
                </a:solidFill>
              </a:rPr>
              <a:t>Join</a:t>
            </a:r>
            <a:r>
              <a:rPr lang="bs-Latn-B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s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već postojeći </a:t>
            </a:r>
            <a:r>
              <a:rPr lang="bs-Latn-BA" sz="2000" b="1" dirty="0">
                <a:solidFill>
                  <a:srgbClr val="6264A7"/>
                </a:solidFill>
              </a:rPr>
              <a:t>Meeting</a:t>
            </a:r>
            <a:r>
              <a:rPr lang="bs-Latn-B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s-Latn-B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koji pokrene profesor na predmetu.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7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567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tema</vt:lpstr>
      <vt:lpstr>Image</vt:lpstr>
      <vt:lpstr>ONLINE NASTAVA U AKADEMSKOJ 2020/2021. GODINI  UPUSTVO ZA STUDENTE</vt:lpstr>
      <vt:lpstr>Studentski account za Microsoft Teams  </vt:lpstr>
      <vt:lpstr>UPOTREBA DESKTOP APLIKACIJE</vt:lpstr>
      <vt:lpstr>PowerPoint Presentation</vt:lpstr>
      <vt:lpstr>UPOTREBA DESKTOP APLIKACIJE</vt:lpstr>
      <vt:lpstr>UPOTREBA DESKTOP APLIKACIJE</vt:lpstr>
      <vt:lpstr>PowerPoint Presentation</vt:lpstr>
      <vt:lpstr>PowerPoint Presentation</vt:lpstr>
      <vt:lpstr>PowerPoint Presentation</vt:lpstr>
      <vt:lpstr>UPOTREBA MOBILNE APLIKACIJE</vt:lpstr>
      <vt:lpstr>Nakon što preuzmete i instalirate aplikaciju na mobilni uređaj,  slijedi prijava na studentski račun</vt:lpstr>
      <vt:lpstr>Pristupanje grupi (predmetu) preko mobitela </vt:lpstr>
      <vt:lpstr>Pristupanje grupi (predmetu) preko mobitela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Studentski računi za Microsoft Temas</dc:title>
  <dc:creator>Ammar Lavić</dc:creator>
  <cp:lastModifiedBy>Ammar Lavić</cp:lastModifiedBy>
  <cp:revision>37</cp:revision>
  <dcterms:created xsi:type="dcterms:W3CDTF">2020-04-03T08:57:15Z</dcterms:created>
  <dcterms:modified xsi:type="dcterms:W3CDTF">2020-10-02T09:23:57Z</dcterms:modified>
</cp:coreProperties>
</file>